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0275213" cy="42803763"/>
  <p:notesSz cx="6858000" cy="9144000"/>
  <p:defaultTextStyle>
    <a:defPPr>
      <a:defRPr lang="de-DE"/>
    </a:defPPr>
    <a:lvl1pPr marL="0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1pPr>
    <a:lvl2pPr marL="1135360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2pPr>
    <a:lvl3pPr marL="2270723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3pPr>
    <a:lvl4pPr marL="3406083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4pPr>
    <a:lvl5pPr marL="4541444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5pPr>
    <a:lvl6pPr marL="5676804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6pPr>
    <a:lvl7pPr marL="6812167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7pPr>
    <a:lvl8pPr marL="7947527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8pPr>
    <a:lvl9pPr marL="9082887" algn="l" defTabSz="2270723" rtl="0" eaLnBrk="1" latinLnBrk="0" hangingPunct="1">
      <a:defRPr sz="44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BBBEC01-55D9-4D6C-928E-6A74DF0CA2DC}">
          <p14:sldIdLst/>
        </p14:section>
        <p14:section name="Bibliotheksfolien" id="{B5456638-CEA3-4AB3-B3DA-31EEAD06EC7E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9C"/>
    <a:srgbClr val="C0DBDB"/>
    <a:srgbClr val="76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28" autoAdjust="0"/>
    <p:restoredTop sz="94660"/>
  </p:normalViewPr>
  <p:slideViewPr>
    <p:cSldViewPr snapToGrid="0">
      <p:cViewPr varScale="1">
        <p:scale>
          <a:sx n="20" d="100"/>
          <a:sy n="20" d="100"/>
        </p:scale>
        <p:origin x="2922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B7027AE-BB68-4933-B9A7-198F9CBCED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E1E8C7-48C1-40D8-AF14-444A4D9855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2501-4AF2-4B94-A0B1-A2534647142E}" type="datetimeFigureOut">
              <a:rPr lang="de-DE" smtClean="0"/>
              <a:t>20.05.2021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0DDE96-D618-4159-8604-2083FCF8B6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BE151-4E9D-464E-ABBC-F973D1AB76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3096-B7E1-42FE-902F-57B192145AC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544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8DB5-F2DE-4622-B153-7CD61044C48A}" type="datetimeFigureOut">
              <a:rPr lang="de-DE" smtClean="0"/>
              <a:t>20.05.2021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2EB54-0DA7-4B66-9962-254FB6A0682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2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1pPr>
    <a:lvl2pPr marL="1201567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2pPr>
    <a:lvl3pPr marL="2403135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3pPr>
    <a:lvl4pPr marL="3604702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4pPr>
    <a:lvl5pPr marL="4806269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5pPr>
    <a:lvl6pPr marL="6007837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6pPr>
    <a:lvl7pPr marL="7209404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7pPr>
    <a:lvl8pPr marL="8410971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8pPr>
    <a:lvl9pPr marL="9612539" algn="l" defTabSz="2403135" rtl="0" eaLnBrk="1" latinLnBrk="0" hangingPunct="1">
      <a:defRPr sz="3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Var.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">
            <a:extLst>
              <a:ext uri="{FF2B5EF4-FFF2-40B4-BE49-F238E27FC236}">
                <a16:creationId xmlns:a16="http://schemas.microsoft.com/office/drawing/2014/main" id="{6C457AA2-FD02-4606-97A2-DDBBA03283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657723" y="1008161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4CAB1866-DE23-024C-8EFB-0A91697D8BB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06151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5" name="Inhaltsplatzhalter">
            <a:extLst>
              <a:ext uri="{FF2B5EF4-FFF2-40B4-BE49-F238E27FC236}">
                <a16:creationId xmlns:a16="http://schemas.microsoft.com/office/drawing/2014/main" id="{18D1227F-3BEE-4140-A7BC-ECE6BF1979C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7609294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</p:spTree>
    <p:extLst>
      <p:ext uri="{BB962C8B-B14F-4D97-AF65-F5344CB8AC3E}">
        <p14:creationId xmlns:p14="http://schemas.microsoft.com/office/powerpoint/2010/main" val="260265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3139" userDrawn="1">
          <p15:clr>
            <a:srgbClr val="FBAE40"/>
          </p15:clr>
        </p15:guide>
        <p15:guide id="2" orient="horz" pos="3209" userDrawn="1">
          <p15:clr>
            <a:srgbClr val="FBAE40"/>
          </p15:clr>
        </p15:guide>
        <p15:guide id="3" pos="1190" userDrawn="1">
          <p15:clr>
            <a:srgbClr val="FBAE40"/>
          </p15:clr>
        </p15:guide>
        <p15:guide id="4" pos="17881" userDrawn="1">
          <p15:clr>
            <a:srgbClr val="FBAE40"/>
          </p15:clr>
        </p15:guide>
        <p15:guide id="5" pos="9800" userDrawn="1">
          <p15:clr>
            <a:srgbClr val="FBAE40"/>
          </p15:clr>
        </p15:guide>
        <p15:guide id="6" orient="horz" pos="1475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Var.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">
            <a:extLst>
              <a:ext uri="{FF2B5EF4-FFF2-40B4-BE49-F238E27FC236}">
                <a16:creationId xmlns:a16="http://schemas.microsoft.com/office/drawing/2014/main" id="{6C457AA2-FD02-4606-97A2-DDBBA03283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657723" y="1008161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4CAB1866-DE23-024C-8EFB-0A91697D8BB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06151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5" name="Inhaltsplatzhalter">
            <a:extLst>
              <a:ext uri="{FF2B5EF4-FFF2-40B4-BE49-F238E27FC236}">
                <a16:creationId xmlns:a16="http://schemas.microsoft.com/office/drawing/2014/main" id="{18D1227F-3BEE-4140-A7BC-ECE6BF1979C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7609294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</p:spTree>
    <p:extLst>
      <p:ext uri="{BB962C8B-B14F-4D97-AF65-F5344CB8AC3E}">
        <p14:creationId xmlns:p14="http://schemas.microsoft.com/office/powerpoint/2010/main" val="326121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3139" userDrawn="1">
          <p15:clr>
            <a:srgbClr val="FBAE40"/>
          </p15:clr>
        </p15:guide>
        <p15:guide id="2" orient="horz" pos="3209" userDrawn="1">
          <p15:clr>
            <a:srgbClr val="FBAE40"/>
          </p15:clr>
        </p15:guide>
        <p15:guide id="3" pos="1190" userDrawn="1">
          <p15:clr>
            <a:srgbClr val="FBAE40"/>
          </p15:clr>
        </p15:guide>
        <p15:guide id="4" pos="17881" userDrawn="1">
          <p15:clr>
            <a:srgbClr val="FBAE40"/>
          </p15:clr>
        </p15:guide>
        <p15:guide id="5" pos="9800" userDrawn="1">
          <p15:clr>
            <a:srgbClr val="FBAE40"/>
          </p15:clr>
        </p15:guide>
        <p15:guide id="6" orient="horz" pos="1475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 Var.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">
            <a:extLst>
              <a:ext uri="{FF2B5EF4-FFF2-40B4-BE49-F238E27FC236}">
                <a16:creationId xmlns:a16="http://schemas.microsoft.com/office/drawing/2014/main" id="{6C457AA2-FD02-4606-97A2-DDBBA032833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657723" y="1008161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2" name="Inhaltsplatzhalter">
            <a:extLst>
              <a:ext uri="{FF2B5EF4-FFF2-40B4-BE49-F238E27FC236}">
                <a16:creationId xmlns:a16="http://schemas.microsoft.com/office/drawing/2014/main" id="{4CAB1866-DE23-024C-8EFB-0A91697D8BB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06151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  <p:sp>
        <p:nvSpPr>
          <p:cNvPr id="15" name="Inhaltsplatzhalter">
            <a:extLst>
              <a:ext uri="{FF2B5EF4-FFF2-40B4-BE49-F238E27FC236}">
                <a16:creationId xmlns:a16="http://schemas.microsoft.com/office/drawing/2014/main" id="{18D1227F-3BEE-4140-A7BC-ECE6BF1979C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7609294" y="1008158"/>
            <a:ext cx="7371823" cy="1812324"/>
          </a:xfrm>
          <a:prstGeom prst="rect">
            <a:avLst/>
          </a:prstGeom>
        </p:spPr>
        <p:txBody>
          <a:bodyPr lIns="72000" tIns="0"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1pPr>
            <a:lvl2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2pPr>
            <a:lvl3pPr marL="0" indent="0">
              <a:spcAft>
                <a:spcPts val="0"/>
              </a:spcAft>
              <a:buNone/>
              <a:defRPr sz="3679" b="0"/>
            </a:lvl3pPr>
            <a:lvl4pPr marL="0" indent="0">
              <a:spcAft>
                <a:spcPts val="0"/>
              </a:spcAft>
              <a:buNone/>
              <a:defRPr sz="3679" b="0"/>
            </a:lvl4pPr>
            <a:lvl5pPr marL="0" indent="0">
              <a:spcAft>
                <a:spcPts val="0"/>
              </a:spcAft>
              <a:buFont typeface="Arial" panose="020B0604020202020204" pitchFamily="34" charset="0"/>
              <a:buNone/>
              <a:defRPr sz="3679" b="0"/>
            </a:lvl5pPr>
          </a:lstStyle>
          <a:p>
            <a:pPr lvl="0"/>
            <a:r>
              <a:rPr lang="de-DE" dirty="0"/>
              <a:t>Partnerlogo (bitte nur Bild einfügen)</a:t>
            </a:r>
          </a:p>
        </p:txBody>
      </p:sp>
    </p:spTree>
    <p:extLst>
      <p:ext uri="{BB962C8B-B14F-4D97-AF65-F5344CB8AC3E}">
        <p14:creationId xmlns:p14="http://schemas.microsoft.com/office/powerpoint/2010/main" val="11109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3139" userDrawn="1">
          <p15:clr>
            <a:srgbClr val="FBAE40"/>
          </p15:clr>
        </p15:guide>
        <p15:guide id="2" orient="horz" pos="3209" userDrawn="1">
          <p15:clr>
            <a:srgbClr val="FBAE40"/>
          </p15:clr>
        </p15:guide>
        <p15:guide id="3" pos="1190" userDrawn="1">
          <p15:clr>
            <a:srgbClr val="FBAE40"/>
          </p15:clr>
        </p15:guide>
        <p15:guide id="4" pos="17881" userDrawn="1">
          <p15:clr>
            <a:srgbClr val="FBAE40"/>
          </p15:clr>
        </p15:guide>
        <p15:guide id="5" pos="9800" userDrawn="1">
          <p15:clr>
            <a:srgbClr val="FBAE40"/>
          </p15:clr>
        </p15:guide>
        <p15:guide id="6" orient="horz" pos="1475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Regieanweisung">
            <a:extLst>
              <a:ext uri="{FF2B5EF4-FFF2-40B4-BE49-F238E27FC236}">
                <a16:creationId xmlns:a16="http://schemas.microsoft.com/office/drawing/2014/main" id="{4290DD47-B785-4CD4-A4AC-7DCC4E1028A7}"/>
              </a:ext>
            </a:extLst>
          </p:cNvPr>
          <p:cNvGrpSpPr/>
          <p:nvPr userDrawn="1"/>
        </p:nvGrpSpPr>
        <p:grpSpPr>
          <a:xfrm>
            <a:off x="-5370937" y="-2769387"/>
            <a:ext cx="41029969" cy="48135772"/>
            <a:chOff x="-2043778" y="-419265"/>
            <a:chExt cx="15612946" cy="7287402"/>
          </a:xfrm>
        </p:grpSpPr>
        <p:sp>
          <p:nvSpPr>
            <p:cNvPr id="8" name="Zurücksetzen">
              <a:extLst>
                <a:ext uri="{FF2B5EF4-FFF2-40B4-BE49-F238E27FC236}">
                  <a16:creationId xmlns:a16="http://schemas.microsoft.com/office/drawing/2014/main" id="{5D04AC11-CD73-46C7-B1C5-5FBA2BFCC9E6}"/>
                </a:ext>
              </a:extLst>
            </p:cNvPr>
            <p:cNvSpPr txBox="1"/>
            <p:nvPr userDrawn="1"/>
          </p:nvSpPr>
          <p:spPr>
            <a:xfrm rot="10800000" flipH="1" flipV="1">
              <a:off x="11661168" y="2322606"/>
              <a:ext cx="1908000" cy="86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9" name="Layoutwechsel">
              <a:extLst>
                <a:ext uri="{FF2B5EF4-FFF2-40B4-BE49-F238E27FC236}">
                  <a16:creationId xmlns:a16="http://schemas.microsoft.com/office/drawing/2014/main" id="{F5FDC41D-A27E-4D7D-8BE9-D3916140D235}"/>
                </a:ext>
              </a:extLst>
            </p:cNvPr>
            <p:cNvSpPr txBox="1"/>
            <p:nvPr userDrawn="1"/>
          </p:nvSpPr>
          <p:spPr>
            <a:xfrm rot="10800000" flipH="1" flipV="1">
              <a:off x="11661168" y="3289294"/>
              <a:ext cx="1908000" cy="64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3679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0" name="Text // Listenebene erhöhen">
              <a:extLst>
                <a:ext uri="{FF2B5EF4-FFF2-40B4-BE49-F238E27FC236}">
                  <a16:creationId xmlns:a16="http://schemas.microsoft.com/office/drawing/2014/main" id="{74A22E77-70F8-4D08-967A-6335D6A9FE43}"/>
                </a:ext>
              </a:extLst>
            </p:cNvPr>
            <p:cNvSpPr txBox="1"/>
            <p:nvPr userDrawn="1"/>
          </p:nvSpPr>
          <p:spPr>
            <a:xfrm>
              <a:off x="-1837623" y="3455961"/>
              <a:ext cx="900000" cy="432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2" name="Text // Listenebene verringern">
              <a:extLst>
                <a:ext uri="{FF2B5EF4-FFF2-40B4-BE49-F238E27FC236}">
                  <a16:creationId xmlns:a16="http://schemas.microsoft.com/office/drawing/2014/main" id="{4E9247FD-9F63-48EE-B041-81D66D6608B4}"/>
                </a:ext>
              </a:extLst>
            </p:cNvPr>
            <p:cNvSpPr txBox="1"/>
            <p:nvPr userDrawn="1"/>
          </p:nvSpPr>
          <p:spPr>
            <a:xfrm>
              <a:off x="-1837623" y="3923797"/>
              <a:ext cx="900000" cy="46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3" name="Listenebenen">
              <a:extLst>
                <a:ext uri="{FF2B5EF4-FFF2-40B4-BE49-F238E27FC236}">
                  <a16:creationId xmlns:a16="http://schemas.microsoft.com/office/drawing/2014/main" id="{D545A7B1-AB50-46ED-8C45-329A3C27948F}"/>
                </a:ext>
              </a:extLst>
            </p:cNvPr>
            <p:cNvSpPr txBox="1"/>
            <p:nvPr userDrawn="1"/>
          </p:nvSpPr>
          <p:spPr>
            <a:xfrm rot="10800000" flipH="1" flipV="1">
              <a:off x="-2043778" y="2322605"/>
              <a:ext cx="1908000" cy="10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66150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3679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4" name="Bild // Listenebene verringern">
              <a:extLst>
                <a:ext uri="{FF2B5EF4-FFF2-40B4-BE49-F238E27FC236}">
                  <a16:creationId xmlns:a16="http://schemas.microsoft.com/office/drawing/2014/main" id="{FB3E84C7-29EC-4620-AED2-444AE7D6B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9222" y="3991130"/>
              <a:ext cx="720000" cy="333335"/>
            </a:xfrm>
            <a:prstGeom prst="rect">
              <a:avLst/>
            </a:prstGeom>
          </p:spPr>
        </p:pic>
        <p:pic>
          <p:nvPicPr>
            <p:cNvPr id="15" name="Bild // Listenebene erhöhen">
              <a:extLst>
                <a:ext uri="{FF2B5EF4-FFF2-40B4-BE49-F238E27FC236}">
                  <a16:creationId xmlns:a16="http://schemas.microsoft.com/office/drawing/2014/main" id="{745BCE55-C564-4CE0-A049-9F76AB398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9222" y="3505294"/>
              <a:ext cx="720000" cy="333335"/>
            </a:xfrm>
            <a:prstGeom prst="rect">
              <a:avLst/>
            </a:prstGeom>
          </p:spPr>
        </p:pic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5C922DC7-457E-4F80-AD7B-C6061E554810}"/>
                </a:ext>
              </a:extLst>
            </p:cNvPr>
            <p:cNvSpPr txBox="1"/>
            <p:nvPr userDrawn="1"/>
          </p:nvSpPr>
          <p:spPr>
            <a:xfrm rot="10800000" flipH="1" flipV="1">
              <a:off x="719138" y="6652137"/>
              <a:ext cx="10082212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58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679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3679" b="1" baseline="0" dirty="0">
                  <a:solidFill>
                    <a:schemeClr val="tx1"/>
                  </a:solidFill>
                  <a:latin typeface="+mn-lt"/>
                </a:rPr>
                <a:t>Menü &gt; Einfügen &gt; Text &gt; Kopf- und Fußzeile</a:t>
              </a:r>
            </a:p>
          </p:txBody>
        </p:sp>
        <p:sp>
          <p:nvSpPr>
            <p:cNvPr id="17" name="Hilfslinien">
              <a:extLst>
                <a:ext uri="{FF2B5EF4-FFF2-40B4-BE49-F238E27FC236}">
                  <a16:creationId xmlns:a16="http://schemas.microsoft.com/office/drawing/2014/main" id="{B3455C3B-2EFE-4ACC-8332-4486BC612559}"/>
                </a:ext>
              </a:extLst>
            </p:cNvPr>
            <p:cNvSpPr txBox="1"/>
            <p:nvPr userDrawn="1"/>
          </p:nvSpPr>
          <p:spPr>
            <a:xfrm rot="10800000" flipH="1" flipV="1">
              <a:off x="720594" y="-419265"/>
              <a:ext cx="10080753" cy="25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5458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7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367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367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367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367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3679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3679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66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/>
  <p:txStyles>
    <p:titleStyle>
      <a:lvl1pPr marL="0" indent="0" algn="l" defTabSz="2402962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7621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2402962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5256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2402962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5256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756840" indent="-756840" algn="l" defTabSz="240296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5256" kern="1200">
          <a:solidFill>
            <a:schemeClr val="tx1"/>
          </a:solidFill>
          <a:latin typeface="+mn-lt"/>
          <a:ea typeface="+mn-ea"/>
          <a:cs typeface="+mn-cs"/>
        </a:defRPr>
      </a:lvl3pPr>
      <a:lvl4pPr marL="1513676" indent="-756840" algn="l" defTabSz="2402962" rtl="0" eaLnBrk="1" latinLnBrk="0" hangingPunct="1">
        <a:lnSpc>
          <a:spcPct val="90000"/>
        </a:lnSpc>
        <a:spcBef>
          <a:spcPts val="0"/>
        </a:spcBef>
        <a:buClr>
          <a:schemeClr val="bg2"/>
        </a:buClr>
        <a:buSzPct val="100000"/>
        <a:buFont typeface="Arial" panose="020B0604020202020204" pitchFamily="34" charset="0"/>
        <a:buChar char="•"/>
        <a:defRPr sz="5256" kern="1200">
          <a:solidFill>
            <a:schemeClr val="tx1"/>
          </a:solidFill>
          <a:latin typeface="+mn-lt"/>
          <a:ea typeface="+mn-ea"/>
          <a:cs typeface="+mn-cs"/>
        </a:defRPr>
      </a:lvl4pPr>
      <a:lvl5pPr marL="756840" indent="-756840" algn="l" defTabSz="2402962" rtl="0" eaLnBrk="1" latinLnBrk="0" hangingPunct="1">
        <a:lnSpc>
          <a:spcPct val="90000"/>
        </a:lnSpc>
        <a:spcBef>
          <a:spcPts val="0"/>
        </a:spcBef>
        <a:buClr>
          <a:schemeClr val="accent6"/>
        </a:buClr>
        <a:buSzPct val="100000"/>
        <a:buFont typeface="+mj-lt"/>
        <a:buAutoNum type="arabicPeriod"/>
        <a:defRPr sz="5256" kern="1200">
          <a:solidFill>
            <a:schemeClr val="tx1"/>
          </a:solidFill>
          <a:latin typeface="+mn-lt"/>
          <a:ea typeface="+mn-ea"/>
          <a:cs typeface="+mn-cs"/>
        </a:defRPr>
      </a:lvl5pPr>
      <a:lvl6pPr marL="1513676" indent="-756840" algn="l" defTabSz="2402962" rtl="0" eaLnBrk="1" latinLnBrk="0" hangingPunct="1">
        <a:lnSpc>
          <a:spcPct val="90000"/>
        </a:lnSpc>
        <a:spcBef>
          <a:spcPts val="0"/>
        </a:spcBef>
        <a:buClr>
          <a:schemeClr val="bg2"/>
        </a:buClr>
        <a:buSzPct val="100000"/>
        <a:buFont typeface="+mj-lt"/>
        <a:buAutoNum type="alphaLcParenR"/>
        <a:defRPr sz="5256" kern="1200">
          <a:solidFill>
            <a:schemeClr val="tx1"/>
          </a:solidFill>
          <a:latin typeface="+mn-lt"/>
          <a:ea typeface="+mn-ea"/>
          <a:cs typeface="+mn-cs"/>
        </a:defRPr>
      </a:lvl6pPr>
      <a:lvl7pPr marL="756840" indent="-756840" algn="l" defTabSz="2402962" rtl="0" eaLnBrk="1" latinLnBrk="0" hangingPunct="1">
        <a:lnSpc>
          <a:spcPct val="90000"/>
        </a:lnSpc>
        <a:spcBef>
          <a:spcPts val="0"/>
        </a:spcBef>
        <a:buClrTx/>
        <a:buSzPct val="100000"/>
        <a:buFont typeface="Arial" panose="020B0604020202020204" pitchFamily="34" charset="0"/>
        <a:buChar char="−"/>
        <a:defRPr sz="5256" kern="1200">
          <a:solidFill>
            <a:schemeClr val="tx1"/>
          </a:solidFill>
          <a:latin typeface="+mn-lt"/>
          <a:ea typeface="+mn-ea"/>
          <a:cs typeface="+mn-cs"/>
        </a:defRPr>
      </a:lvl7pPr>
      <a:lvl8pPr marL="1702890" indent="-1702890" algn="l" defTabSz="2402962" rtl="0" eaLnBrk="1" latinLnBrk="0" hangingPunct="1">
        <a:lnSpc>
          <a:spcPct val="90000"/>
        </a:lnSpc>
        <a:spcBef>
          <a:spcPts val="6307"/>
        </a:spcBef>
        <a:spcAft>
          <a:spcPts val="0"/>
        </a:spcAft>
        <a:buClr>
          <a:schemeClr val="accent6"/>
        </a:buClr>
        <a:buSzPct val="143000"/>
        <a:buFontTx/>
        <a:buBlip>
          <a:blip r:embed="rId7"/>
        </a:buBlip>
        <a:defRPr sz="7884" kern="1200" baseline="38000">
          <a:solidFill>
            <a:schemeClr val="tx1"/>
          </a:solidFill>
          <a:latin typeface="+mn-lt"/>
          <a:ea typeface="+mn-ea"/>
          <a:cs typeface="+mn-cs"/>
        </a:defRPr>
      </a:lvl8pPr>
      <a:lvl9pPr marL="1702890" indent="-1702890" algn="l" defTabSz="2402962" rtl="0" eaLnBrk="1" latinLnBrk="0" hangingPunct="1">
        <a:lnSpc>
          <a:spcPct val="90000"/>
        </a:lnSpc>
        <a:spcBef>
          <a:spcPts val="6307"/>
        </a:spcBef>
        <a:spcAft>
          <a:spcPts val="3153"/>
        </a:spcAft>
        <a:buClr>
          <a:schemeClr val="accent6"/>
        </a:buClr>
        <a:buSzPct val="143000"/>
        <a:buFontTx/>
        <a:buBlip>
          <a:blip r:embed="rId7"/>
        </a:buBlip>
        <a:defRPr sz="7884" kern="1200" baseline="38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1pPr>
      <a:lvl2pPr marL="1201481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2pPr>
      <a:lvl3pPr marL="2402962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3pPr>
      <a:lvl4pPr marL="3604443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4pPr>
      <a:lvl5pPr marL="4805925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5pPr>
      <a:lvl6pPr marL="6007406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6pPr>
      <a:lvl7pPr marL="7208887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7pPr>
      <a:lvl8pPr marL="8410368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8pPr>
      <a:lvl9pPr marL="9611849" algn="l" defTabSz="2402962" rtl="0" eaLnBrk="1" latinLnBrk="0" hangingPunct="1">
        <a:defRPr sz="47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www.biorxiv.org/content/10.1101/2020.07.27.220871v5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www.biorxiv.org/content/10.1101/2021.01.16.426666v2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2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382"/>
          <a:stretch/>
        </p:blipFill>
        <p:spPr>
          <a:xfrm>
            <a:off x="26075117" y="2953287"/>
            <a:ext cx="2520000" cy="1165617"/>
          </a:xfrm>
        </p:spPr>
      </p:pic>
      <p:sp>
        <p:nvSpPr>
          <p:cNvPr id="9" name="TextBox 8"/>
          <p:cNvSpPr txBox="1"/>
          <p:nvPr/>
        </p:nvSpPr>
        <p:spPr>
          <a:xfrm>
            <a:off x="742949" y="474758"/>
            <a:ext cx="2520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400" dirty="0">
                <a:latin typeface="Arial" panose="020B0604020202020204" pitchFamily="34" charset="0"/>
                <a:cs typeface="Arial" panose="020B0604020202020204" pitchFamily="34" charset="0"/>
              </a:rPr>
              <a:t>Memory-related fMRI activations and deactivations</a:t>
            </a:r>
          </a:p>
          <a:p>
            <a:r>
              <a:rPr lang="en-GB" sz="8400" dirty="0">
                <a:latin typeface="Arial" panose="020B0604020202020204" pitchFamily="34" charset="0"/>
                <a:cs typeface="Arial" panose="020B0604020202020204" pitchFamily="34" charset="0"/>
              </a:rPr>
              <a:t>as a potential biomarker for neurocognitive aging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767" y="3351308"/>
            <a:ext cx="28795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Joram Soch*</a:t>
            </a:r>
            <a:r>
              <a:rPr lang="en-GB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,1,2,</a:t>
            </a:r>
            <a:r>
              <a:rPr lang="en-DE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4800" dirty="0" err="1">
                <a:latin typeface="Arial" panose="020B0604020202020204" pitchFamily="34" charset="0"/>
                <a:cs typeface="Arial" panose="020B0604020202020204" pitchFamily="34" charset="0"/>
              </a:rPr>
              <a:t>Anni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 Richter*</a:t>
            </a:r>
            <a:r>
              <a:rPr lang="en-GB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,3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4800" dirty="0" err="1">
                <a:latin typeface="Arial" panose="020B0604020202020204" pitchFamily="34" charset="0"/>
                <a:cs typeface="Arial" panose="020B0604020202020204" pitchFamily="34" charset="0"/>
              </a:rPr>
              <a:t>Hartmut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 Schütze</a:t>
            </a:r>
            <a:r>
              <a:rPr lang="en-GB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4,5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, Jasmin Kizilirmak</a:t>
            </a:r>
            <a:r>
              <a:rPr lang="en-GB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4800" dirty="0" err="1">
                <a:latin typeface="Arial" panose="020B0604020202020204" pitchFamily="34" charset="0"/>
                <a:cs typeface="Arial" panose="020B0604020202020204" pitchFamily="34" charset="0"/>
              </a:rPr>
              <a:t>Björn</a:t>
            </a:r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 Schott</a:t>
            </a:r>
            <a:r>
              <a:rPr lang="en-GB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1,3,6,7,</a:t>
            </a:r>
            <a:r>
              <a:rPr lang="en-DE" sz="4800" baseline="30000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endParaRPr lang="en-GB" sz="4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292" y="4495499"/>
            <a:ext cx="14400000" cy="295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German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for Neurodegenerative Diseases (DZNE),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Göttingen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Bernstein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for Computational Neuroscience (BCCN), Berlin,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Leibniz Institute for Neurobiology (LIN), Magdeburg,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German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for Neurodegenerative Diseases (DZNE), Magdeburg,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Medical Faculty, Otto von Guericke University, Magdeburg,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Behavioral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Brain Sciences (CBBS), Magdeburg, Germany</a:t>
            </a:r>
          </a:p>
          <a:p>
            <a:pPr>
              <a:lnSpc>
                <a:spcPct val="95000"/>
              </a:lnSpc>
            </a:pPr>
            <a:r>
              <a:rPr lang="en-GB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Department of Psychiatry and Psychotherapy, University Medical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Göttingen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53092" y="4505024"/>
            <a:ext cx="144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Corresponding authors: Joram.Soch@DZNE.de, Bjoern.Schott@lin-magdeburg.de.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* These authors contributed equally to this work.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1767" y="7734299"/>
            <a:ext cx="9000000" cy="10080000"/>
          </a:xfrm>
          <a:prstGeom prst="rect">
            <a:avLst/>
          </a:prstGeom>
          <a:solidFill>
            <a:srgbClr val="00589C">
              <a:alpha val="10000"/>
            </a:srgbClr>
          </a:solidFill>
          <a:ln w="63500" cap="sq">
            <a:solidFill>
              <a:srgbClr val="00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144000" bIns="36000" rtlCol="0" anchor="t"/>
          <a:lstStyle/>
          <a:p>
            <a:pPr algn="ctr"/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Older adults, particularly those at risk for developing dementia, typically show a decline in episodic memory performance, which has been associated with altered memory network activity detectable via functional magnetic resonance imaging (fMRI).</a:t>
            </a:r>
          </a:p>
          <a:p>
            <a:pPr algn="just">
              <a:lnSpc>
                <a:spcPct val="9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two ways of assessing such episodic memory networks: (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as neural correlates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 processing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contrasting familiar with novel items or (ii) as neural correlates of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subsequent memory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contrasting items remembered with items forgotten in a later memory test [1].</a:t>
            </a:r>
          </a:p>
          <a:p>
            <a:pPr algn="just">
              <a:lnSpc>
                <a:spcPct val="9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Both, novelty and subsequent memory, are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charac-terized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significant activations of medial temporal lobe, prefrontal and parietal cortical structures, and by significant differences between healthy young and older adults in these areas [2].</a:t>
            </a:r>
          </a:p>
          <a:p>
            <a:pPr algn="just">
              <a:lnSpc>
                <a:spcPct val="95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study, we evaluated two reductionist scores derived from memory-related fMRI activations as potential biomarkers for successful aging in episodic memory and tested whether they are predictive with respect to age and memory performance.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473092" y="7734299"/>
            <a:ext cx="19080000" cy="10080000"/>
          </a:xfrm>
          <a:prstGeom prst="rect">
            <a:avLst/>
          </a:prstGeom>
          <a:solidFill>
            <a:srgbClr val="00589C">
              <a:alpha val="10000"/>
            </a:srgbClr>
          </a:solidFill>
          <a:ln w="63500" cap="sq">
            <a:solidFill>
              <a:srgbClr val="00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rtlCol="0" anchor="t"/>
          <a:lstStyle/>
          <a:p>
            <a:pPr algn="ctr"/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93000"/>
              </a:lnSpc>
              <a:spcAft>
                <a:spcPts val="600"/>
              </a:spcAft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GB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analyzed</a:t>
            </a: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fMRI data from 106 young (18-35 </a:t>
            </a:r>
            <a:r>
              <a:rPr lang="en-GB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47/59 m/f) and 111 older (60-80 </a:t>
            </a:r>
            <a:r>
              <a:rPr lang="en-GB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46/65 m/f) subjects performing the so-called “FADE task” [1], a visual incidental episodic memory encoding task (see Figure 1). We then .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1767" y="18573749"/>
            <a:ext cx="19080000" cy="18720000"/>
          </a:xfrm>
          <a:prstGeom prst="rect">
            <a:avLst/>
          </a:prstGeom>
          <a:solidFill>
            <a:srgbClr val="00589C">
              <a:alpha val="10000"/>
            </a:srgbClr>
          </a:solidFill>
          <a:ln w="63500" cap="sq">
            <a:solidFill>
              <a:srgbClr val="00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144000" bIns="36000" rtlCol="0" anchor="t"/>
          <a:lstStyle/>
          <a:p>
            <a:pPr algn="ctr"/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537025" y="18535649"/>
            <a:ext cx="9000000" cy="18720000"/>
          </a:xfrm>
          <a:prstGeom prst="rect">
            <a:avLst/>
          </a:prstGeom>
          <a:solidFill>
            <a:srgbClr val="00589C">
              <a:alpha val="10000"/>
            </a:srgbClr>
          </a:solidFill>
          <a:ln w="63500" cap="sq">
            <a:solidFill>
              <a:srgbClr val="00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144000" bIns="36000" rtlCol="0" anchor="t"/>
          <a:lstStyle/>
          <a:p>
            <a:pPr algn="ctr"/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found that</a:t>
            </a:r>
          </a:p>
          <a:p>
            <a:pPr marL="571500" indent="-571500" algn="just">
              <a:spcAft>
                <a:spcPts val="600"/>
              </a:spcAft>
              <a:buAutoNum type="romanLcParenBoth"/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scores significantly differ between young and older adults when computed from the memory contrast, and the FADE-SAME score also does so for the novelty contrast (see Figure 4);</a:t>
            </a:r>
          </a:p>
          <a:p>
            <a:pPr marL="571500" indent="-571500" algn="just">
              <a:spcAft>
                <a:spcPts val="600"/>
              </a:spcAft>
              <a:buAutoNum type="romanLcParenBoth"/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controlling for age group, both scores are correlated with memory performance when computed from the memory contrast, which also holds for the FADE-SAME score on the novelty contrast (see Figure 5);</a:t>
            </a:r>
          </a:p>
          <a:p>
            <a:pPr marL="571500" indent="-571500" algn="just">
              <a:spcAft>
                <a:spcPts val="600"/>
              </a:spcAft>
              <a:buAutoNum type="romanLcParenBoth"/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scores are equally stable when computed for older adults using different reference samples of young subjects (see Figure 6) and the FADE-SAME score is also stable when computed for young subjects acquired in different studies [8].</a:t>
            </a:r>
          </a:p>
          <a:p>
            <a:pPr algn="just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Taken together, we show that highly reductionist and easy-to-use fMRI scores reliably detect correlates of age-related alterations in human memory networks. The FADE-SAME score provides a comprehensive measure that accounts for both activations and de-activations as well as inter-individual variability in the baseline cohort of young subjects [8].</a:t>
            </a:r>
          </a:p>
          <a:p>
            <a:pPr algn="just">
              <a:spcAft>
                <a:spcPts val="600"/>
              </a:spcAft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 work, we want to evaluate FADE-classic and FADE-SAME scores for differentiating between clinical memory-impaired populations, e.g. different stages of Alzheimer’s disease [3].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3092" y="37978879"/>
            <a:ext cx="28800000" cy="4320000"/>
          </a:xfrm>
          <a:prstGeom prst="rect">
            <a:avLst/>
          </a:prstGeom>
          <a:solidFill>
            <a:srgbClr val="00589C">
              <a:alpha val="10000"/>
            </a:srgbClr>
          </a:solidFill>
          <a:ln w="63500" cap="sq">
            <a:solidFill>
              <a:srgbClr val="00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144000" bIns="36000" rtlCol="0" anchor="t"/>
          <a:lstStyle/>
          <a:p>
            <a:pPr algn="ctr"/>
            <a:r>
              <a:rPr lang="en-US" sz="5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GB" sz="5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Düzel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Schütze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Yonelinas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Heinze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HJ. 2011. Functional phenotyping of successful aging in long-term memory: Preserved performance in the absence of neural compensation. Hippocampus 21:803–814. doi:10.1002/hipo.20834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Maillet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D, Rajah MN. 2014. Age-related differences in brain activity in the subsequent memory paradigm: A meta-analysis.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Biobehav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 45:246–257. doi:10.1016/j.neubiorev.2014.06.006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Jessen F,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Spottke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[...], Wagner M,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Düzel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E. 2018. Design and first baseline data of the DZNE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multicenter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observational study on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predementia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Alzheimer’s disease (DELCODE). Alzheimer’s Res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10:1–10. doi:10.1186/s13195-017-0314-2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Düzel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E, Acosta‐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Cabronero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J, [...],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Zwanenburg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J, Speck O. 2019. European Ultrahigh‐Field Imaging Network for Neurodegenerative Diseases (EUFIND). Alzheimer’s Dement Diagnosis, Assess Dis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11:538–549. doi:10.1016/j.dadm.2019.04.010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Assmann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A*, Richter A*, [...],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Seidenbecher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CI, Schott BH. 2020.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Neurocan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genome‐wide psychiatric risk variant affects explicit memory performance and hippocampal function in healthy humans.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ejn.14872. doi:10.1111/ejn.14872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Friston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KJ, Holmes AP, Worsley KJ,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Poline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JP, Frith CD,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Frackowiak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RSJ. 1994. Statistical parametric maps in functional imaging: A general linear approach. Hum Brain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2:189–210. doi:10.1002/hbm.460020402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Soch J*, Richter A*, [...],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Düzel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E, Schott BH. 2021. 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Bayesian model selection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favors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parametric over categorical fMRI subsequent memory models in young and older adults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doi:10.1101/2020.07.27.220871</a:t>
            </a:r>
          </a:p>
          <a:p>
            <a:pPr algn="just">
              <a:lnSpc>
                <a:spcPct val="125000"/>
              </a:lnSpc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[8] Soch J*, Richter A*, [...],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Düzel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E, Schott BH. 2021. 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 comprehensive score reflecting memory-related fMRI activations and deactivations as potential biomarker for neurocognitive aging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bioRxiv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doi:10.1101/2021.01.16.426666</a:t>
            </a:r>
          </a:p>
          <a:p>
            <a:pPr algn="just"/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t="6012" r="4172" b="5782"/>
          <a:stretch/>
        </p:blipFill>
        <p:spPr>
          <a:xfrm>
            <a:off x="10455849" y="28889325"/>
            <a:ext cx="9000000" cy="6488702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15938" r="12606" b="34066"/>
          <a:stretch/>
        </p:blipFill>
        <p:spPr>
          <a:xfrm>
            <a:off x="20907375" y="31727775"/>
            <a:ext cx="8280000" cy="3652941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0907883" y="35473416"/>
                <a:ext cx="8280000" cy="130380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/>
                <a:r>
                  <a:rPr lang="en-GB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 7.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Employing fMRI contrasts to predict human phenotypes.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Current approach to predicting phenotype from fMRI using multivariate statistic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linear mapping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Envisaged approach to predicting phenotype from fMRI using non-linear mapping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883" y="35473416"/>
                <a:ext cx="8280000" cy="1303809"/>
              </a:xfrm>
              <a:prstGeom prst="rect">
                <a:avLst/>
              </a:prstGeom>
              <a:blipFill>
                <a:blip r:embed="rId7"/>
                <a:stretch>
                  <a:fillRect l="-1473" t="-2804" r="-1399" b="-88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7043" r="120" b="3351"/>
          <a:stretch/>
        </p:blipFill>
        <p:spPr>
          <a:xfrm>
            <a:off x="10829924" y="9934574"/>
            <a:ext cx="9000000" cy="6054026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16644" b="25077"/>
          <a:stretch/>
        </p:blipFill>
        <p:spPr>
          <a:xfrm>
            <a:off x="20188125" y="11970986"/>
            <a:ext cx="9000000" cy="4023406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p:sp>
        <p:nvSpPr>
          <p:cNvPr id="34" name="TextBox 33"/>
          <p:cNvSpPr txBox="1"/>
          <p:nvPr/>
        </p:nvSpPr>
        <p:spPr>
          <a:xfrm>
            <a:off x="20178600" y="16064187"/>
            <a:ext cx="879962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2.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Measures for quantifying successful aging in memory.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reference map is obtained by significance testing of a contrast within the group of young subjects, resulting in voxels with significant activation (red) or significant deactivation (blue).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Scores of older subjects are calculated by averaging single-subject contrast outcomes within selected sets of voxels.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29925" y="16059150"/>
            <a:ext cx="900000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1.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Experimental design and stimulus timing during encoding.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Exemplary sequence of trials, each trial consisting of either a previously unseen novel image or a pre-familiarized master image  showing either an indoor or an outdoor scene.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Number of trials in the four experimental conditions.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Distribution of ISIs in the encoding session.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5070" r="4497" b="5672"/>
          <a:stretch/>
        </p:blipFill>
        <p:spPr>
          <a:xfrm>
            <a:off x="10454042" y="19954875"/>
            <a:ext cx="9000000" cy="6491193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" t="7330" r="2521" b="3957"/>
          <a:stretch/>
        </p:blipFill>
        <p:spPr>
          <a:xfrm>
            <a:off x="1089283" y="28881978"/>
            <a:ext cx="9000000" cy="6496049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  <p:sp>
        <p:nvSpPr>
          <p:cNvPr id="39" name="TextBox 38"/>
          <p:cNvSpPr txBox="1"/>
          <p:nvPr/>
        </p:nvSpPr>
        <p:spPr>
          <a:xfrm>
            <a:off x="10463567" y="26532511"/>
            <a:ext cx="900000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4.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Differences of FADE-classic and FADE-SAME score between age groups.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Results from mixed ANOVAs with fMRI score and age group as factors.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FADE-SAME score shows an age group difference on the memory contrast not found for the classic FADE score.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classic FADE score and the FADE-SAME score show age group differences on the memory contrast.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463567" y="35464470"/>
            <a:ext cx="900000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6.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Stability of the FADE scores for older subjects as a function of reference sample.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Comparison of scores computed for older subjects (older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using reference maps obtained from either original young subjects (young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or replication young subjects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yFADE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There are significant correlations for both scores and both contrasts.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2658" y="35469277"/>
            <a:ext cx="900000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5.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Correlations with independent variables, separated by age group.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Results from correlation analyses of FADE-classic and FADE-SAME scores with age (in years), memory performance (A’) and hippocampal volumes (V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HC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Young subjects are depicted in red, and older subjects are depicted in blue. Significant correlation coefficients are highlighted.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188125" y="9699476"/>
            <a:ext cx="9000000" cy="201169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implemented two fMRI biomarkers (FADE = “functional activity deviation during encoding”; SAME = “similarities of activations during memory encoding”) [8] which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quan-tify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the deviation of a given older subject from </a:t>
            </a:r>
            <a:r>
              <a:rPr lang="en-GB" sz="2800" dirty="0" err="1">
                <a:latin typeface="Arial" panose="020B0604020202020204" pitchFamily="34" charset="0"/>
                <a:cs typeface="Arial" panose="020B0604020202020204" pitchFamily="34" charset="0"/>
              </a:rPr>
              <a:t>activa-tions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and deactivations of young subjects (see Figure 2).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25036"/>
          <a:stretch/>
        </p:blipFill>
        <p:spPr>
          <a:xfrm>
            <a:off x="15291205" y="5614507"/>
            <a:ext cx="9360000" cy="1692275"/>
          </a:xfrm>
          <a:prstGeom prst="rect">
            <a:avLst/>
          </a:prstGeom>
          <a:ln w="38100" cap="sq">
            <a:solidFill>
              <a:srgbClr val="FFC000"/>
            </a:solidFill>
            <a:miter lim="800000"/>
          </a:ln>
        </p:spPr>
      </p:pic>
      <p:sp>
        <p:nvSpPr>
          <p:cNvPr id="28" name="TextBox 27"/>
          <p:cNvSpPr txBox="1"/>
          <p:nvPr/>
        </p:nvSpPr>
        <p:spPr>
          <a:xfrm>
            <a:off x="24479250" y="5768147"/>
            <a:ext cx="4333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200" dirty="0">
                <a:latin typeface="Arial" panose="020B0604020202020204" pitchFamily="34" charset="0"/>
                <a:cs typeface="Arial" panose="020B0604020202020204" pitchFamily="34" charset="0"/>
              </a:rPr>
              <a:t>Abstract #</a:t>
            </a:r>
            <a:r>
              <a:rPr lang="en-DE" sz="4200" dirty="0">
                <a:latin typeface="Arial" panose="020B0604020202020204" pitchFamily="34" charset="0"/>
                <a:cs typeface="Arial" panose="020B0604020202020204" pitchFamily="34" charset="0"/>
              </a:rPr>
              <a:t>2438</a:t>
            </a:r>
            <a:endParaRPr lang="en-GB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4200" dirty="0">
                <a:latin typeface="Arial" panose="020B0604020202020204" pitchFamily="34" charset="0"/>
                <a:cs typeface="Arial" panose="020B0604020202020204" pitchFamily="34" charset="0"/>
              </a:rPr>
              <a:t>Poster #</a:t>
            </a:r>
            <a:r>
              <a:rPr lang="en-DE" sz="4200" dirty="0">
                <a:latin typeface="Arial" panose="020B0604020202020204" pitchFamily="34" charset="0"/>
                <a:cs typeface="Arial" panose="020B0604020202020204" pitchFamily="34" charset="0"/>
              </a:rPr>
              <a:t>2438</a:t>
            </a:r>
            <a:endParaRPr lang="en-GB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5938" y="26524847"/>
            <a:ext cx="9000000" cy="16115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3.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Age-related differences in the memory network.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Significant effects of age on the novelty contrast, with reduced activations in hippocampus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pgACC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reduced deactivations in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PreCun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dlPFC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Significant effects of age on the memory contrast, with reduced activations in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parahip-pocampal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cortex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dlPFC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reduced deactivations in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PreCun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pgACC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279" r="1295" b="5131"/>
          <a:stretch/>
        </p:blipFill>
        <p:spPr>
          <a:xfrm>
            <a:off x="1070233" y="19945350"/>
            <a:ext cx="9000000" cy="6488247"/>
          </a:xfrm>
          <a:prstGeom prst="rect">
            <a:avLst/>
          </a:prstGeom>
          <a:ln w="38100" cap="sq">
            <a:solidFill>
              <a:srgbClr val="00589C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44638693"/>
      </p:ext>
    </p:extLst>
  </p:cSld>
  <p:clrMapOvr>
    <a:masterClrMapping/>
  </p:clrMapOvr>
</p:sld>
</file>

<file path=ppt/theme/theme1.xml><?xml version="1.0" encoding="utf-8"?>
<a:theme xmlns:a="http://schemas.openxmlformats.org/drawingml/2006/main" name="DZNE PowerPoint Master">
  <a:themeElements>
    <a:clrScheme name="DZNE PPT">
      <a:dk1>
        <a:sysClr val="windowText" lastClr="000000"/>
      </a:dk1>
      <a:lt1>
        <a:sysClr val="window" lastClr="FFFFFF"/>
      </a:lt1>
      <a:dk2>
        <a:srgbClr val="000000"/>
      </a:dk2>
      <a:lt2>
        <a:srgbClr val="597E96"/>
      </a:lt2>
      <a:accent1>
        <a:srgbClr val="00747E"/>
      </a:accent1>
      <a:accent2>
        <a:srgbClr val="76C0BE"/>
      </a:accent2>
      <a:accent3>
        <a:srgbClr val="919A87"/>
      </a:accent3>
      <a:accent4>
        <a:srgbClr val="00324D"/>
      </a:accent4>
      <a:accent5>
        <a:srgbClr val="D24E22"/>
      </a:accent5>
      <a:accent6>
        <a:srgbClr val="F58F01"/>
      </a:accent6>
      <a:hlink>
        <a:srgbClr val="000000"/>
      </a:hlink>
      <a:folHlink>
        <a:srgbClr val="000000"/>
      </a:folHlink>
    </a:clrScheme>
    <a:fontScheme name="DZNE PP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589C">
            <a:alpha val="25000"/>
          </a:srgbClr>
        </a:solidFill>
        <a:ln>
          <a:noFill/>
        </a:ln>
      </a:spPr>
      <a:bodyPr rtlCol="0" anchor="t"/>
      <a:lstStyle>
        <a:defPPr algn="just">
          <a:defRPr sz="56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ZNE-Plakat_A0" id="{64E7CE0C-F6E0-534B-B8CE-D00C1787EA7C}" vid="{58337306-3694-B94B-B7F9-9F5559B58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Poster_2021_05_XX</Template>
  <TotalTime>0</TotalTime>
  <Words>1407</Words>
  <Application>Microsoft Office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Cambria Math</vt:lpstr>
      <vt:lpstr>DZNE PowerPoint Master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Joram Soch</dc:creator>
  <cp:lastModifiedBy>Joram Soch</cp:lastModifiedBy>
  <cp:revision>31</cp:revision>
  <dcterms:created xsi:type="dcterms:W3CDTF">2021-05-05T12:50:50Z</dcterms:created>
  <dcterms:modified xsi:type="dcterms:W3CDTF">2021-05-20T14:16:53Z</dcterms:modified>
</cp:coreProperties>
</file>